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Do Hyeon"/>
      <p:regular r:id="rId18"/>
    </p:embeddedFont>
    <p:embeddedFont>
      <p:font typeface="Righteous"/>
      <p:regular r:id="rId19"/>
    </p:embeddedFont>
    <p:embeddedFont>
      <p:font typeface="Blinker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linker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Blink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ighteous-regular.fntdata"/><Relationship Id="rId6" Type="http://schemas.openxmlformats.org/officeDocument/2006/relationships/slide" Target="slides/slide1.xml"/><Relationship Id="rId18" Type="http://schemas.openxmlformats.org/officeDocument/2006/relationships/font" Target="fonts/DoHyeo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ppt page 내용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1. 워크원오원 인솔 플랫폼 (제목)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2. 발 불편감 니즈 증가 시장 성장성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3. 다양한 인솔 시장 영역(foot wear, health care, medical, customized)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4. BM - 기본 인솔, 기능성 인솔, 환자 맞춤형 + 발모양 분석 web, 동작분석기기, 영상판독보조 SW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5. ABC 마트 공급 계약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6. 팀구성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7. SW 설명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8. 사업 성장 계획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f21380160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f21380160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SW 설명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21380160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21380160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사업 성장 계획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21380160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f21380160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f2138016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f2138016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시장분석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 불편감 니즈 증가 시장 성장성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f251fe5e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f251fe5e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시장분석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 불편감 니즈 증가 시장 성장성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21380160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21380160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사업구조 4개를 2개로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인솔 시장 영역(foot wear, health care, medical, customized)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f251fe5e3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f251fe5e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사업구조 4개를 2개로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인솔 시장 영역(foot wear, health care, medical, customized)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f21380160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f21380160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사업구조 4개를 2개로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다양한 인솔 시장 영역(foot wear, health care, medical, customized)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21380160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21380160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소프트웨어 R&amp;D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BM - 기본 인솔, 기능성 인솔, 환자 맞춤형 + 발모양 분석 web, 동작분석기기, 영상판독보조 SW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255de29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f255de29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ABC 마트 공급 계약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21380160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21380160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팀소개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walk101.co.kr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96950" y="1264750"/>
            <a:ext cx="63501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2A2A2A"/>
                </a:solidFill>
                <a:latin typeface="Righteous"/>
                <a:ea typeface="Righteous"/>
                <a:cs typeface="Righteous"/>
                <a:sym typeface="Righteous"/>
              </a:rPr>
              <a:t>WALK 101 </a:t>
            </a:r>
            <a:endParaRPr sz="5000">
              <a:solidFill>
                <a:srgbClr val="2A2A2A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인솔 플랫폼</a:t>
            </a:r>
            <a:endParaRPr sz="5000">
              <a:solidFill>
                <a:srgbClr val="2A2A2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307675" y="3042375"/>
            <a:ext cx="4528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A2A2A"/>
                </a:solidFill>
                <a:latin typeface="Blinker"/>
                <a:ea typeface="Blinker"/>
                <a:cs typeface="Blinker"/>
                <a:sym typeface="Blinker"/>
              </a:rPr>
              <a:t>Walk101</a:t>
            </a:r>
            <a:endParaRPr sz="1600">
              <a:solidFill>
                <a:srgbClr val="2A2A2A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1980600" y="3015150"/>
            <a:ext cx="5182800" cy="0"/>
          </a:xfrm>
          <a:prstGeom prst="straightConnector1">
            <a:avLst/>
          </a:prstGeom>
          <a:noFill/>
          <a:ln cap="flat" cmpd="sng" w="19050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3"/>
          <p:cNvCxnSpPr/>
          <p:nvPr/>
        </p:nvCxnSpPr>
        <p:spPr>
          <a:xfrm>
            <a:off x="1980600" y="3518175"/>
            <a:ext cx="5182800" cy="0"/>
          </a:xfrm>
          <a:prstGeom prst="straightConnector1">
            <a:avLst/>
          </a:prstGeom>
          <a:noFill/>
          <a:ln cap="flat" cmpd="sng" w="19050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31225" y="-977000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-236275" y="3553037"/>
            <a:ext cx="2960400" cy="2960400"/>
            <a:chOff x="-319100" y="4225337"/>
            <a:chExt cx="2960400" cy="2960400"/>
          </a:xfrm>
        </p:grpSpPr>
        <p:sp>
          <p:nvSpPr>
            <p:cNvPr id="60" name="Google Shape;60;p13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" name="Google Shape;6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" name="Google Shape;62;p13"/>
          <p:cNvSpPr/>
          <p:nvPr/>
        </p:nvSpPr>
        <p:spPr>
          <a:xfrm>
            <a:off x="7624238" y="39947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823513" y="-1581112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-2142875" y="499988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5279625" y="4326313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85450" y="3805288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2"/>
          <p:cNvGrpSpPr/>
          <p:nvPr/>
        </p:nvGrpSpPr>
        <p:grpSpPr>
          <a:xfrm>
            <a:off x="7302200" y="-1940913"/>
            <a:ext cx="2960400" cy="2960400"/>
            <a:chOff x="-319100" y="4225337"/>
            <a:chExt cx="2960400" cy="2960400"/>
          </a:xfrm>
        </p:grpSpPr>
        <p:sp>
          <p:nvSpPr>
            <p:cNvPr id="195" name="Google Shape;195;p22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6" name="Google Shape;19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22"/>
          <p:cNvSpPr/>
          <p:nvPr/>
        </p:nvSpPr>
        <p:spPr>
          <a:xfrm>
            <a:off x="6671138" y="44366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-450212" y="-1295937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-2190225" y="-650412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7860475" y="3627350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SW 설명</a:t>
            </a:r>
            <a:r>
              <a:rPr b="1" lang="ko" sz="3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3000">
              <a:solidFill>
                <a:srgbClr val="2A2A2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2" name="Google Shape;202;p22" title="706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825" y="1080737"/>
            <a:ext cx="4605965" cy="31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 title="clas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101" y="736173"/>
            <a:ext cx="2960400" cy="380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85450" y="3805288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23"/>
          <p:cNvGrpSpPr/>
          <p:nvPr/>
        </p:nvGrpSpPr>
        <p:grpSpPr>
          <a:xfrm>
            <a:off x="7302200" y="-1940913"/>
            <a:ext cx="2960400" cy="2960400"/>
            <a:chOff x="-319100" y="4225337"/>
            <a:chExt cx="2960400" cy="2960400"/>
          </a:xfrm>
        </p:grpSpPr>
        <p:sp>
          <p:nvSpPr>
            <p:cNvPr id="210" name="Google Shape;210;p23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1" name="Google Shape;211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3"/>
          <p:cNvSpPr/>
          <p:nvPr/>
        </p:nvSpPr>
        <p:spPr>
          <a:xfrm>
            <a:off x="6671138" y="44366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-450212" y="-1295937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-2190225" y="-650412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7860475" y="3627350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사업 성장 계획</a:t>
            </a:r>
            <a:r>
              <a:rPr b="1" lang="ko" sz="3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3000">
              <a:solidFill>
                <a:srgbClr val="2A2A2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2643075" y="2038950"/>
            <a:ext cx="483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24년: ABC 마트 기본 인솔 납품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25년: Feet analyzer 출시 / 기능성 인솔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26년: Customized insole / 의료기기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/>
        </p:nvSpPr>
        <p:spPr>
          <a:xfrm>
            <a:off x="2347938" y="114237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2A2A2A"/>
                </a:solidFill>
                <a:latin typeface="Righteous"/>
                <a:ea typeface="Righteous"/>
                <a:cs typeface="Righteous"/>
                <a:sym typeface="Righteous"/>
              </a:rPr>
              <a:t>THANKS!</a:t>
            </a:r>
            <a:endParaRPr sz="6000">
              <a:solidFill>
                <a:srgbClr val="2A2A2A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2347900" y="235347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2A2A2A"/>
                </a:solidFill>
                <a:latin typeface="Blinker"/>
                <a:ea typeface="Blinker"/>
                <a:cs typeface="Blinker"/>
                <a:sym typeface="Blinker"/>
              </a:rPr>
              <a:t>Do you have any questions?</a:t>
            </a:r>
            <a:endParaRPr b="1" sz="1600">
              <a:solidFill>
                <a:srgbClr val="2A2A2A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A2A2A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A2A2A"/>
                </a:solidFill>
                <a:latin typeface="Blinker"/>
                <a:ea typeface="Blinker"/>
                <a:cs typeface="Blinker"/>
                <a:sym typeface="Blinker"/>
              </a:rPr>
              <a:t>drchaeos@gmail.com</a:t>
            </a:r>
            <a:endParaRPr sz="1500">
              <a:solidFill>
                <a:srgbClr val="2A2A2A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A2A2A"/>
                </a:solidFill>
                <a:latin typeface="Blinker"/>
                <a:ea typeface="Blinker"/>
                <a:cs typeface="Blinker"/>
                <a:sym typeface="Blinker"/>
              </a:rPr>
              <a:t>032-568-1016</a:t>
            </a:r>
            <a:endParaRPr sz="1500">
              <a:solidFill>
                <a:srgbClr val="2A2A2A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u="sng">
                <a:solidFill>
                  <a:srgbClr val="2A2A2A"/>
                </a:solidFill>
                <a:latin typeface="Blinker"/>
                <a:ea typeface="Blinker"/>
                <a:cs typeface="Blinker"/>
                <a:sym typeface="Blink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www.walk101.co.kr</a:t>
            </a:r>
            <a:endParaRPr sz="1500">
              <a:solidFill>
                <a:srgbClr val="2A2A2A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cxnSp>
        <p:nvCxnSpPr>
          <p:cNvPr id="224" name="Google Shape;224;p24"/>
          <p:cNvCxnSpPr/>
          <p:nvPr/>
        </p:nvCxnSpPr>
        <p:spPr>
          <a:xfrm>
            <a:off x="3427800" y="2608700"/>
            <a:ext cx="2288400" cy="0"/>
          </a:xfrm>
          <a:prstGeom prst="straightConnector1">
            <a:avLst/>
          </a:prstGeom>
          <a:noFill/>
          <a:ln cap="flat" cmpd="sng" w="19050">
            <a:solidFill>
              <a:srgbClr val="2A2A2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" name="Google Shape;2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31225" y="-977000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4"/>
          <p:cNvGrpSpPr/>
          <p:nvPr/>
        </p:nvGrpSpPr>
        <p:grpSpPr>
          <a:xfrm>
            <a:off x="-236275" y="3553037"/>
            <a:ext cx="2960400" cy="2960400"/>
            <a:chOff x="-319100" y="4225337"/>
            <a:chExt cx="2960400" cy="2960400"/>
          </a:xfrm>
        </p:grpSpPr>
        <p:sp>
          <p:nvSpPr>
            <p:cNvPr id="227" name="Google Shape;227;p24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24"/>
          <p:cNvSpPr/>
          <p:nvPr/>
        </p:nvSpPr>
        <p:spPr>
          <a:xfrm>
            <a:off x="7624238" y="39947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823513" y="-1581112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-2142875" y="499988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5279625" y="4326313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85450" y="3805288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14"/>
          <p:cNvGrpSpPr/>
          <p:nvPr/>
        </p:nvGrpSpPr>
        <p:grpSpPr>
          <a:xfrm>
            <a:off x="7302200" y="-1940913"/>
            <a:ext cx="2960400" cy="2960400"/>
            <a:chOff x="-319100" y="4225337"/>
            <a:chExt cx="2960400" cy="2960400"/>
          </a:xfrm>
        </p:grpSpPr>
        <p:sp>
          <p:nvSpPr>
            <p:cNvPr id="72" name="Google Shape;72;p14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" name="Google Shape;7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4"/>
          <p:cNvSpPr/>
          <p:nvPr/>
        </p:nvSpPr>
        <p:spPr>
          <a:xfrm>
            <a:off x="6671138" y="44366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-450212" y="-1295937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-2190225" y="-650412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7860475" y="3627350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발 불편감 니즈 증가 시장 성장성</a:t>
            </a:r>
            <a:endParaRPr b="1" sz="3000">
              <a:solidFill>
                <a:srgbClr val="2A2A2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85450" y="3805288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5"/>
          <p:cNvGrpSpPr/>
          <p:nvPr/>
        </p:nvGrpSpPr>
        <p:grpSpPr>
          <a:xfrm>
            <a:off x="7302200" y="-1940913"/>
            <a:ext cx="2960400" cy="2960400"/>
            <a:chOff x="-319100" y="4225337"/>
            <a:chExt cx="2960400" cy="2960400"/>
          </a:xfrm>
        </p:grpSpPr>
        <p:sp>
          <p:nvSpPr>
            <p:cNvPr id="85" name="Google Shape;85;p15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" name="Google Shape;8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15"/>
          <p:cNvSpPr/>
          <p:nvPr/>
        </p:nvSpPr>
        <p:spPr>
          <a:xfrm>
            <a:off x="6671138" y="44366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-450212" y="-1295937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-2190225" y="-650412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7860475" y="3627350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시장 규모</a:t>
            </a:r>
            <a:endParaRPr b="1" sz="3000">
              <a:solidFill>
                <a:srgbClr val="2A2A2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6417" y="1034963"/>
            <a:ext cx="2773917" cy="16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019463"/>
            <a:ext cx="2773917" cy="16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6275" y="2792750"/>
            <a:ext cx="4871450" cy="22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85450" y="3805288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6"/>
          <p:cNvGrpSpPr/>
          <p:nvPr/>
        </p:nvGrpSpPr>
        <p:grpSpPr>
          <a:xfrm>
            <a:off x="7302200" y="-1940913"/>
            <a:ext cx="2960400" cy="2960400"/>
            <a:chOff x="-319100" y="4225337"/>
            <a:chExt cx="2960400" cy="2960400"/>
          </a:xfrm>
        </p:grpSpPr>
        <p:sp>
          <p:nvSpPr>
            <p:cNvPr id="101" name="Google Shape;101;p16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2" name="Google Shape;10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6"/>
          <p:cNvSpPr/>
          <p:nvPr/>
        </p:nvSpPr>
        <p:spPr>
          <a:xfrm>
            <a:off x="6671138" y="44366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-450212" y="-1295937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-2190225" y="-650412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7860475" y="3627350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다양한 인솔 시장 영역</a:t>
            </a:r>
            <a:endParaRPr b="1" sz="3000">
              <a:solidFill>
                <a:srgbClr val="2A2A2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85450" y="3805288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7"/>
          <p:cNvGrpSpPr/>
          <p:nvPr/>
        </p:nvGrpSpPr>
        <p:grpSpPr>
          <a:xfrm>
            <a:off x="7302200" y="-1940913"/>
            <a:ext cx="2960400" cy="2960400"/>
            <a:chOff x="-319100" y="4225337"/>
            <a:chExt cx="2960400" cy="2960400"/>
          </a:xfrm>
        </p:grpSpPr>
        <p:sp>
          <p:nvSpPr>
            <p:cNvPr id="114" name="Google Shape;114;p17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" name="Google Shape;11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7"/>
          <p:cNvSpPr/>
          <p:nvPr/>
        </p:nvSpPr>
        <p:spPr>
          <a:xfrm>
            <a:off x="6671138" y="44366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-450212" y="-1295937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-2190225" y="-650412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7860475" y="3627350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경쟁 회사</a:t>
            </a:r>
            <a:endParaRPr b="1" sz="3000">
              <a:solidFill>
                <a:srgbClr val="2A2A2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9238" y="1019475"/>
            <a:ext cx="5105523" cy="391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85450" y="3805288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8"/>
          <p:cNvGrpSpPr/>
          <p:nvPr/>
        </p:nvGrpSpPr>
        <p:grpSpPr>
          <a:xfrm>
            <a:off x="7302200" y="-1940913"/>
            <a:ext cx="2960400" cy="2960400"/>
            <a:chOff x="-319100" y="4225337"/>
            <a:chExt cx="2960400" cy="2960400"/>
          </a:xfrm>
        </p:grpSpPr>
        <p:sp>
          <p:nvSpPr>
            <p:cNvPr id="128" name="Google Shape;128;p18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9" name="Google Shape;12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18"/>
          <p:cNvSpPr/>
          <p:nvPr/>
        </p:nvSpPr>
        <p:spPr>
          <a:xfrm>
            <a:off x="6671138" y="44366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-450212" y="-1295937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-2190225" y="-650412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7860475" y="3627350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2A2A2A"/>
                </a:solidFill>
                <a:latin typeface="Righteous"/>
                <a:ea typeface="Righteous"/>
                <a:cs typeface="Righteous"/>
                <a:sym typeface="Righteous"/>
              </a:rPr>
              <a:t>Business Structure</a:t>
            </a:r>
            <a:endParaRPr sz="3000">
              <a:solidFill>
                <a:srgbClr val="2A2A2A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135" name="Google Shape;135;p18" title="Mearys_ang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200" y="2944699"/>
            <a:ext cx="4040249" cy="20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 title="calcaneal_pitec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600" y="1219650"/>
            <a:ext cx="4414049" cy="21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85450" y="3805288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" name="Google Shape;142;p19"/>
          <p:cNvGrpSpPr/>
          <p:nvPr/>
        </p:nvGrpSpPr>
        <p:grpSpPr>
          <a:xfrm>
            <a:off x="7302200" y="-1940913"/>
            <a:ext cx="2960400" cy="2960400"/>
            <a:chOff x="-319100" y="4225337"/>
            <a:chExt cx="2960400" cy="2960400"/>
          </a:xfrm>
        </p:grpSpPr>
        <p:sp>
          <p:nvSpPr>
            <p:cNvPr id="143" name="Google Shape;143;p19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" name="Google Shape;14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9"/>
          <p:cNvSpPr/>
          <p:nvPr/>
        </p:nvSpPr>
        <p:spPr>
          <a:xfrm>
            <a:off x="6671138" y="44366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-450212" y="-1295937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-2190225" y="-650412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7860475" y="3627350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3000">
                <a:solidFill>
                  <a:srgbClr val="2A2A2A"/>
                </a:solidFill>
                <a:latin typeface="Righteous"/>
                <a:ea typeface="Righteous"/>
                <a:cs typeface="Righteous"/>
                <a:sym typeface="Righteous"/>
              </a:rPr>
              <a:t>Software R&amp;D</a:t>
            </a:r>
            <a:endParaRPr sz="3000">
              <a:solidFill>
                <a:srgbClr val="2A2A2A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pic>
        <p:nvPicPr>
          <p:cNvPr id="150" name="Google Shape;150;p19" title="flat_foot_xr_D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000" y="1211675"/>
            <a:ext cx="5171175" cy="36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 title="foot_lat_x-ray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750" y="1211675"/>
            <a:ext cx="2960400" cy="2486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85450" y="3805288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20"/>
          <p:cNvGrpSpPr/>
          <p:nvPr/>
        </p:nvGrpSpPr>
        <p:grpSpPr>
          <a:xfrm>
            <a:off x="7302200" y="-1940913"/>
            <a:ext cx="2960400" cy="2960400"/>
            <a:chOff x="-319100" y="4225337"/>
            <a:chExt cx="2960400" cy="2960400"/>
          </a:xfrm>
        </p:grpSpPr>
        <p:sp>
          <p:nvSpPr>
            <p:cNvPr id="158" name="Google Shape;158;p20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9" name="Google Shape;15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p20"/>
          <p:cNvSpPr/>
          <p:nvPr/>
        </p:nvSpPr>
        <p:spPr>
          <a:xfrm>
            <a:off x="6671138" y="44366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450212" y="-1295937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2190225" y="-650412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7860475" y="3627350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3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ABCmart 공급계약</a:t>
            </a:r>
            <a:endParaRPr b="1" sz="3000">
              <a:solidFill>
                <a:srgbClr val="2A2A2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5" name="Google Shape;165;p20" title="발형태분석웹U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088" y="1171887"/>
            <a:ext cx="4458230" cy="31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 title="KP_line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050" y="1171863"/>
            <a:ext cx="4253747" cy="319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285450" y="3805288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" name="Google Shape;172;p21"/>
          <p:cNvGrpSpPr/>
          <p:nvPr/>
        </p:nvGrpSpPr>
        <p:grpSpPr>
          <a:xfrm>
            <a:off x="7302200" y="-1940913"/>
            <a:ext cx="2960400" cy="2960400"/>
            <a:chOff x="-319100" y="4225337"/>
            <a:chExt cx="2960400" cy="2960400"/>
          </a:xfrm>
        </p:grpSpPr>
        <p:sp>
          <p:nvSpPr>
            <p:cNvPr id="173" name="Google Shape;173;p21"/>
            <p:cNvSpPr/>
            <p:nvPr/>
          </p:nvSpPr>
          <p:spPr>
            <a:xfrm>
              <a:off x="-319100" y="4225337"/>
              <a:ext cx="2960400" cy="2960400"/>
            </a:xfrm>
            <a:prstGeom prst="ellipse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4" name="Google Shape;17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88162" y="426010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21"/>
          <p:cNvSpPr/>
          <p:nvPr/>
        </p:nvSpPr>
        <p:spPr>
          <a:xfrm>
            <a:off x="6671138" y="4436638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1"/>
          <p:cNvSpPr/>
          <p:nvPr/>
        </p:nvSpPr>
        <p:spPr>
          <a:xfrm>
            <a:off x="-450212" y="-1295937"/>
            <a:ext cx="2544000" cy="2544000"/>
          </a:xfrm>
          <a:prstGeom prst="ellipse">
            <a:avLst/>
          </a:prstGeom>
          <a:gradFill>
            <a:gsLst>
              <a:gs pos="0">
                <a:srgbClr val="DFEAFB"/>
              </a:gs>
              <a:gs pos="100000">
                <a:srgbClr val="6E9C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-2190225" y="-650412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/>
          <p:nvPr/>
        </p:nvSpPr>
        <p:spPr>
          <a:xfrm>
            <a:off x="7860475" y="3627350"/>
            <a:ext cx="3207400" cy="2544000"/>
          </a:xfrm>
          <a:prstGeom prst="flowChartPreparation">
            <a:avLst/>
          </a:prstGeom>
          <a:noFill/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팀 구성</a:t>
            </a:r>
            <a:r>
              <a:rPr b="1" lang="ko" sz="3000">
                <a:solidFill>
                  <a:srgbClr val="2A2A2A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3000">
              <a:solidFill>
                <a:srgbClr val="2A2A2A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961525" y="3909983"/>
            <a:ext cx="1176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A2A2A"/>
                </a:solidFill>
                <a:latin typeface="Blinker"/>
                <a:ea typeface="Blinker"/>
                <a:cs typeface="Blinker"/>
                <a:sym typeface="Blinker"/>
              </a:rPr>
              <a:t>Systems administrator</a:t>
            </a:r>
            <a:endParaRPr sz="1000">
              <a:solidFill>
                <a:srgbClr val="2A2A2A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2030525" y="1472775"/>
            <a:ext cx="14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CEO 채동식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4472275" y="1431900"/>
            <a:ext cx="181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2"/>
                </a:solidFill>
              </a:rPr>
              <a:t>COO 유제혁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327225" y="2691375"/>
            <a:ext cx="226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AI developer 이민규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3146500" y="2675075"/>
            <a:ext cx="19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Back-end 현새나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5479150" y="2675075"/>
            <a:ext cx="334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Front-end 남궁혁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2802500" y="3448275"/>
            <a:ext cx="302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Data manage 신상아, 유혜원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1747150" y="2053500"/>
            <a:ext cx="219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R&amp;D 이재선, 강경일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4572000" y="2082075"/>
            <a:ext cx="147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RA 장성현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